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72" r:id="rId11"/>
    <p:sldId id="265" r:id="rId12"/>
    <p:sldId id="266" r:id="rId13"/>
    <p:sldId id="267" r:id="rId14"/>
    <p:sldId id="268" r:id="rId15"/>
    <p:sldId id="269" r:id="rId16"/>
    <p:sldId id="270" r:id="rId17"/>
    <p:sldId id="271" r:id="rId1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3" d="100"/>
          <a:sy n="73" d="100"/>
        </p:scale>
        <p:origin x="618"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3/7/2020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3/7/2020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3/7/2020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dirty="0"/>
              <a:t>3/7/2020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3/7/2020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3/7/2020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3/7/2020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42A54C80-263E-416B-A8E0-580EDEADCBDC}" type="datetimeFigureOut">
              <a:rPr lang="en-US" dirty="0"/>
              <a:t>3/7/2020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3/7/2020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3/7/2020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3/7/2020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3/7/2020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3/7/2020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3/7/2020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3/7/2020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3/7/2020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3/7/2020</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5" r:id="rId4"/>
    <p:sldLayoutId id="2147483653" r:id="rId5"/>
    <p:sldLayoutId id="2147483654" r:id="rId6"/>
    <p:sldLayoutId id="2147483655" r:id="rId7"/>
    <p:sldLayoutId id="2147483666" r:id="rId8"/>
    <p:sldLayoutId id="2147483657" r:id="rId9"/>
    <p:sldLayoutId id="2147483660" r:id="rId10"/>
    <p:sldLayoutId id="2147483661" r:id="rId11"/>
    <p:sldLayoutId id="2147483662" r:id="rId12"/>
    <p:sldLayoutId id="2147483663" r:id="rId13"/>
    <p:sldLayoutId id="2147483664" r:id="rId14"/>
    <p:sldLayoutId id="2147483667" r:id="rId15"/>
    <p:sldLayoutId id="214748365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07067" y="391885"/>
            <a:ext cx="7766936" cy="5603965"/>
          </a:xfrm>
        </p:spPr>
        <p:txBody>
          <a:bodyPr/>
          <a:lstStyle/>
          <a:p>
            <a:pPr algn="l"/>
            <a:r>
              <a:rPr lang="en-US" dirty="0"/>
              <a:t>How to avoid sexual assault between inmates in </a:t>
            </a:r>
            <a:r>
              <a:rPr lang="en-US" dirty="0" smtClean="0"/>
              <a:t>prison</a:t>
            </a:r>
            <a:r>
              <a:rPr lang="en-US" dirty="0"/>
              <a:t/>
            </a:r>
            <a:br>
              <a:rPr lang="en-US" dirty="0"/>
            </a:br>
            <a:r>
              <a:rPr lang="en-US" sz="3200" dirty="0"/>
              <a:t>Student’s Name</a:t>
            </a:r>
            <a:br>
              <a:rPr lang="en-US" sz="3200" dirty="0"/>
            </a:br>
            <a:r>
              <a:rPr lang="en-US" sz="3200" dirty="0"/>
              <a:t>Institutional Affiliation </a:t>
            </a:r>
            <a:r>
              <a:rPr lang="en-US" dirty="0"/>
              <a:t/>
            </a:r>
            <a:br>
              <a:rPr lang="en-US" dirty="0"/>
            </a:br>
            <a:endParaRPr lang="en-US" dirty="0"/>
          </a:p>
        </p:txBody>
      </p:sp>
      <p:sp>
        <p:nvSpPr>
          <p:cNvPr id="3" name="Subtitle 2"/>
          <p:cNvSpPr>
            <a:spLocks noGrp="1"/>
          </p:cNvSpPr>
          <p:nvPr>
            <p:ph type="subTitle" idx="1"/>
          </p:nvPr>
        </p:nvSpPr>
        <p:spPr>
          <a:xfrm flipV="1">
            <a:off x="514289" y="6152605"/>
            <a:ext cx="7766936" cy="78377"/>
          </a:xfrm>
        </p:spPr>
        <p:txBody>
          <a:bodyPr>
            <a:normAutofit fontScale="25000" lnSpcReduction="20000"/>
          </a:bodyPr>
          <a:lstStyle/>
          <a:p>
            <a:pPr algn="ctr"/>
            <a:r>
              <a:rPr lang="en-US" dirty="0" smtClean="0"/>
              <a:t>Student’s Name</a:t>
            </a:r>
          </a:p>
          <a:p>
            <a:pPr algn="ctr"/>
            <a:r>
              <a:rPr lang="en-US" dirty="0" smtClean="0"/>
              <a:t>Institutional Affiliation </a:t>
            </a:r>
            <a:endParaRPr lang="en-US" dirty="0"/>
          </a:p>
        </p:txBody>
      </p:sp>
    </p:spTree>
    <p:extLst>
      <p:ext uri="{BB962C8B-B14F-4D97-AF65-F5344CB8AC3E}">
        <p14:creationId xmlns:p14="http://schemas.microsoft.com/office/powerpoint/2010/main" val="33843209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Introduction </a:t>
            </a:r>
            <a:endParaRPr lang="en-US" dirty="0"/>
          </a:p>
        </p:txBody>
      </p:sp>
      <p:sp>
        <p:nvSpPr>
          <p:cNvPr id="3" name="Content Placeholder 2"/>
          <p:cNvSpPr>
            <a:spLocks noGrp="1"/>
          </p:cNvSpPr>
          <p:nvPr>
            <p:ph idx="1"/>
          </p:nvPr>
        </p:nvSpPr>
        <p:spPr>
          <a:xfrm>
            <a:off x="677334" y="1031966"/>
            <a:ext cx="8596668" cy="5656217"/>
          </a:xfrm>
        </p:spPr>
        <p:txBody>
          <a:bodyPr>
            <a:normAutofit fontScale="92500" lnSpcReduction="20000"/>
          </a:bodyPr>
          <a:lstStyle/>
          <a:p>
            <a:pPr>
              <a:lnSpc>
                <a:spcPct val="150000"/>
              </a:lnSpc>
            </a:pPr>
            <a:r>
              <a:rPr lang="en-US" dirty="0"/>
              <a:t>Sexual violence in prison is one of the problems that millions of inmates are confronted while in jail. </a:t>
            </a:r>
          </a:p>
          <a:p>
            <a:pPr>
              <a:lnSpc>
                <a:spcPct val="150000"/>
              </a:lnSpc>
            </a:pPr>
            <a:r>
              <a:rPr lang="en-US" dirty="0"/>
              <a:t>This problem is receiving more considerable attention from policymakers and criminal justice officials.</a:t>
            </a:r>
          </a:p>
          <a:p>
            <a:pPr>
              <a:lnSpc>
                <a:spcPct val="150000"/>
              </a:lnSpc>
            </a:pPr>
            <a:r>
              <a:rPr lang="en-US" dirty="0"/>
              <a:t>According to data produced by the Bureau of justice statistics, about 3.1% of inmates in local jails reported being sexually victimized by either their fellow inmates or staff (Beck et al., 2013).</a:t>
            </a:r>
          </a:p>
          <a:p>
            <a:pPr>
              <a:lnSpc>
                <a:spcPct val="150000"/>
              </a:lnSpc>
            </a:pPr>
            <a:r>
              <a:rPr lang="en-US" dirty="0"/>
              <a:t>It is the responsibility of the criminal justice system to ensure that inmates are safe from sexual harassment.</a:t>
            </a:r>
          </a:p>
          <a:p>
            <a:pPr>
              <a:lnSpc>
                <a:spcPct val="150000"/>
              </a:lnSpc>
            </a:pPr>
            <a:r>
              <a:rPr lang="en-US" dirty="0"/>
              <a:t>This presentation, therefore, highlights some of the possible measures that the criminal justice system can put to place to avoid sexual assault between inmates in prison.</a:t>
            </a:r>
          </a:p>
          <a:p>
            <a:pPr>
              <a:lnSpc>
                <a:spcPct val="150000"/>
              </a:lnSpc>
            </a:pPr>
            <a:r>
              <a:rPr lang="en-US" dirty="0"/>
              <a:t>Some of the measures proposed include improving supervision, installing surveillance cameras, and training officers in crisis intervention.</a:t>
            </a:r>
          </a:p>
          <a:p>
            <a:endParaRPr lang="en-US" dirty="0"/>
          </a:p>
        </p:txBody>
      </p:sp>
    </p:spTree>
    <p:extLst>
      <p:ext uri="{BB962C8B-B14F-4D97-AF65-F5344CB8AC3E}">
        <p14:creationId xmlns:p14="http://schemas.microsoft.com/office/powerpoint/2010/main" val="21716218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Improving supervision </a:t>
            </a:r>
            <a:endParaRPr lang="en-US" dirty="0"/>
          </a:p>
        </p:txBody>
      </p:sp>
      <p:sp>
        <p:nvSpPr>
          <p:cNvPr id="3" name="Content Placeholder 2"/>
          <p:cNvSpPr>
            <a:spLocks noGrp="1"/>
          </p:cNvSpPr>
          <p:nvPr>
            <p:ph idx="1"/>
          </p:nvPr>
        </p:nvSpPr>
        <p:spPr>
          <a:xfrm>
            <a:off x="677334" y="2160589"/>
            <a:ext cx="8596668" cy="4122645"/>
          </a:xfrm>
        </p:spPr>
        <p:txBody>
          <a:bodyPr>
            <a:normAutofit lnSpcReduction="10000"/>
          </a:bodyPr>
          <a:lstStyle/>
          <a:p>
            <a:pPr>
              <a:lnSpc>
                <a:spcPct val="150000"/>
              </a:lnSpc>
            </a:pPr>
            <a:r>
              <a:rPr lang="en-US" dirty="0"/>
              <a:t>According to </a:t>
            </a:r>
            <a:r>
              <a:rPr lang="en-US" dirty="0" err="1"/>
              <a:t>Bowker</a:t>
            </a:r>
            <a:r>
              <a:rPr lang="en-US" dirty="0"/>
              <a:t>(1980</a:t>
            </a:r>
            <a:r>
              <a:rPr lang="en-US" dirty="0" smtClean="0"/>
              <a:t>), </a:t>
            </a:r>
            <a:r>
              <a:rPr lang="en-US" dirty="0"/>
              <a:t>consistent monitoring by staff and correctional officers can help avoid sexual assault in jails.</a:t>
            </a:r>
          </a:p>
          <a:p>
            <a:pPr>
              <a:lnSpc>
                <a:spcPct val="150000"/>
              </a:lnSpc>
            </a:pPr>
            <a:r>
              <a:rPr lang="en-US" dirty="0"/>
              <a:t>He argues that inconsistent supervision creates opportunities for prisoners to engage in violence and other prohibited acts.</a:t>
            </a:r>
          </a:p>
          <a:p>
            <a:pPr>
              <a:lnSpc>
                <a:spcPct val="150000"/>
              </a:lnSpc>
            </a:pPr>
            <a:r>
              <a:rPr lang="en-US" dirty="0"/>
              <a:t>Increasing the number of jail staff for supervision is also crucial in ensuring 24/7 monitoring of the inmates.</a:t>
            </a:r>
          </a:p>
          <a:p>
            <a:pPr>
              <a:lnSpc>
                <a:spcPct val="150000"/>
              </a:lnSpc>
            </a:pPr>
            <a:r>
              <a:rPr lang="en-US" dirty="0"/>
              <a:t>When the staff is few, they may work for long hours and get tired. This creates an opportunity for inmates to engage in sexual activities and other prohibited acts (</a:t>
            </a:r>
            <a:r>
              <a:rPr lang="en-US" dirty="0" err="1"/>
              <a:t>Bowker</a:t>
            </a:r>
            <a:r>
              <a:rPr lang="en-US" dirty="0"/>
              <a:t>, 1980).</a:t>
            </a:r>
          </a:p>
          <a:p>
            <a:endParaRPr lang="en-US" dirty="0"/>
          </a:p>
        </p:txBody>
      </p:sp>
    </p:spTree>
    <p:extLst>
      <p:ext uri="{BB962C8B-B14F-4D97-AF65-F5344CB8AC3E}">
        <p14:creationId xmlns:p14="http://schemas.microsoft.com/office/powerpoint/2010/main" val="4013968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Proper jail design </a:t>
            </a:r>
            <a:endParaRPr lang="en-US" dirty="0"/>
          </a:p>
        </p:txBody>
      </p:sp>
      <p:sp>
        <p:nvSpPr>
          <p:cNvPr id="3" name="Content Placeholder 2"/>
          <p:cNvSpPr>
            <a:spLocks noGrp="1"/>
          </p:cNvSpPr>
          <p:nvPr>
            <p:ph idx="1"/>
          </p:nvPr>
        </p:nvSpPr>
        <p:spPr/>
        <p:txBody>
          <a:bodyPr/>
          <a:lstStyle/>
          <a:p>
            <a:pPr>
              <a:lnSpc>
                <a:spcPct val="150000"/>
              </a:lnSpc>
            </a:pPr>
            <a:r>
              <a:rPr lang="en-US" dirty="0"/>
              <a:t>Jails should be designed such that they do not inhibit officers from interacting with inmates.</a:t>
            </a:r>
          </a:p>
          <a:p>
            <a:pPr>
              <a:lnSpc>
                <a:spcPct val="150000"/>
              </a:lnSpc>
            </a:pPr>
            <a:r>
              <a:rPr lang="en-US" dirty="0"/>
              <a:t>There should be mechanisms to ensure that officers conduct their rounds comfortably as prescribed.</a:t>
            </a:r>
          </a:p>
          <a:p>
            <a:pPr>
              <a:lnSpc>
                <a:spcPct val="150000"/>
              </a:lnSpc>
            </a:pPr>
            <a:r>
              <a:rPr lang="en-US" dirty="0"/>
              <a:t>Jails should be designed in a manner that each inmate can be tracked with ease. </a:t>
            </a:r>
          </a:p>
          <a:p>
            <a:pPr>
              <a:lnSpc>
                <a:spcPct val="150000"/>
              </a:lnSpc>
            </a:pPr>
            <a:r>
              <a:rPr lang="en-US" dirty="0"/>
              <a:t>Jail administrators should install sensor buttons around the facility that can monitor the officer's movement with device officers carried</a:t>
            </a:r>
          </a:p>
          <a:p>
            <a:endParaRPr lang="en-US" dirty="0"/>
          </a:p>
        </p:txBody>
      </p:sp>
    </p:spTree>
    <p:extLst>
      <p:ext uri="{BB962C8B-B14F-4D97-AF65-F5344CB8AC3E}">
        <p14:creationId xmlns:p14="http://schemas.microsoft.com/office/powerpoint/2010/main" val="15403257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Installing surveillance cameras</a:t>
            </a:r>
            <a:endParaRPr lang="en-US" dirty="0"/>
          </a:p>
        </p:txBody>
      </p:sp>
      <p:sp>
        <p:nvSpPr>
          <p:cNvPr id="3" name="Content Placeholder 2"/>
          <p:cNvSpPr>
            <a:spLocks noGrp="1"/>
          </p:cNvSpPr>
          <p:nvPr>
            <p:ph idx="1"/>
          </p:nvPr>
        </p:nvSpPr>
        <p:spPr>
          <a:xfrm>
            <a:off x="677334" y="1789611"/>
            <a:ext cx="8596668" cy="4519749"/>
          </a:xfrm>
        </p:spPr>
        <p:txBody>
          <a:bodyPr>
            <a:normAutofit lnSpcReduction="10000"/>
          </a:bodyPr>
          <a:lstStyle/>
          <a:p>
            <a:pPr>
              <a:lnSpc>
                <a:spcPct val="150000"/>
              </a:lnSpc>
            </a:pPr>
            <a:r>
              <a:rPr lang="en-US" dirty="0"/>
              <a:t>Sexual assault in prison can be avoided by installing surveillance cameras.</a:t>
            </a:r>
          </a:p>
          <a:p>
            <a:pPr>
              <a:lnSpc>
                <a:spcPct val="150000"/>
              </a:lnSpc>
            </a:pPr>
            <a:r>
              <a:rPr lang="en-US" dirty="0"/>
              <a:t>Surveillance cameras can be used to reduce blind spots in housing units and jails (Beck et al., 2013).</a:t>
            </a:r>
          </a:p>
          <a:p>
            <a:pPr>
              <a:lnSpc>
                <a:spcPct val="150000"/>
              </a:lnSpc>
            </a:pPr>
            <a:r>
              <a:rPr lang="en-US" dirty="0"/>
              <a:t>The cameras record evidence for incident investigations and monitoring staff conduct.</a:t>
            </a:r>
          </a:p>
          <a:p>
            <a:pPr>
              <a:lnSpc>
                <a:spcPct val="150000"/>
              </a:lnSpc>
            </a:pPr>
            <a:r>
              <a:rPr lang="en-US" dirty="0"/>
              <a:t>With the cameras, the inmates will be scared to do the prohibited acts in the jail because the video footage will provide the evidence.</a:t>
            </a:r>
          </a:p>
          <a:p>
            <a:pPr>
              <a:lnSpc>
                <a:spcPct val="150000"/>
              </a:lnSpc>
            </a:pPr>
            <a:r>
              <a:rPr lang="en-US" dirty="0"/>
              <a:t>The cameras also put the staff on more alerts such that they will conduct their routines effectively, denying the inmates any opportunity to engage in sexual activities (Beck et al., 2013).</a:t>
            </a:r>
          </a:p>
          <a:p>
            <a:endParaRPr lang="en-US" dirty="0"/>
          </a:p>
        </p:txBody>
      </p:sp>
    </p:spTree>
    <p:extLst>
      <p:ext uri="{BB962C8B-B14F-4D97-AF65-F5344CB8AC3E}">
        <p14:creationId xmlns:p14="http://schemas.microsoft.com/office/powerpoint/2010/main" val="18094013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Installing surveillance cameras </a:t>
            </a:r>
            <a:r>
              <a:rPr lang="en-US" dirty="0" err="1" smtClean="0"/>
              <a:t>cont</a:t>
            </a:r>
            <a:r>
              <a:rPr lang="en-US" dirty="0" smtClean="0"/>
              <a:t>…</a:t>
            </a:r>
            <a:endParaRPr lang="en-US" dirty="0"/>
          </a:p>
        </p:txBody>
      </p:sp>
      <p:sp>
        <p:nvSpPr>
          <p:cNvPr id="3" name="Content Placeholder 2"/>
          <p:cNvSpPr>
            <a:spLocks noGrp="1"/>
          </p:cNvSpPr>
          <p:nvPr>
            <p:ph idx="1"/>
          </p:nvPr>
        </p:nvSpPr>
        <p:spPr>
          <a:xfrm>
            <a:off x="677334" y="1515291"/>
            <a:ext cx="8596668" cy="4885509"/>
          </a:xfrm>
        </p:spPr>
        <p:txBody>
          <a:bodyPr/>
          <a:lstStyle/>
          <a:p>
            <a:pPr>
              <a:lnSpc>
                <a:spcPct val="150000"/>
              </a:lnSpc>
            </a:pPr>
            <a:r>
              <a:rPr lang="en-US" dirty="0"/>
              <a:t>A certain study showed that fewer inmates believed that consensual and forced sexual activity were less likely to occur after the installation of cameras.</a:t>
            </a:r>
          </a:p>
          <a:p>
            <a:pPr>
              <a:lnSpc>
                <a:spcPct val="150000"/>
              </a:lnSpc>
            </a:pPr>
            <a:r>
              <a:rPr lang="en-US" dirty="0"/>
              <a:t>Violence also reduced after the cameras were installed. Fewer inmates also reported being threatened or getting involved in physical fights (Hensley, 2002).  </a:t>
            </a:r>
          </a:p>
          <a:p>
            <a:pPr>
              <a:lnSpc>
                <a:spcPct val="150000"/>
              </a:lnSpc>
            </a:pPr>
            <a:r>
              <a:rPr lang="en-US" dirty="0"/>
              <a:t>Generally, the survey concluded that the installation of cameras could reduce violent acts, including sexual assault in prisons.</a:t>
            </a:r>
          </a:p>
          <a:p>
            <a:pPr>
              <a:lnSpc>
                <a:spcPct val="150000"/>
              </a:lnSpc>
            </a:pPr>
            <a:r>
              <a:rPr lang="en-US" dirty="0"/>
              <a:t>This measure is, however, expensive to implement due to the high cost of cameras.</a:t>
            </a:r>
          </a:p>
          <a:p>
            <a:endParaRPr lang="en-US" dirty="0"/>
          </a:p>
        </p:txBody>
      </p:sp>
    </p:spTree>
    <p:extLst>
      <p:ext uri="{BB962C8B-B14F-4D97-AF65-F5344CB8AC3E}">
        <p14:creationId xmlns:p14="http://schemas.microsoft.com/office/powerpoint/2010/main" val="37846202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Training officers in crisis intervention</a:t>
            </a:r>
          </a:p>
        </p:txBody>
      </p:sp>
      <p:sp>
        <p:nvSpPr>
          <p:cNvPr id="3" name="Content Placeholder 2"/>
          <p:cNvSpPr>
            <a:spLocks noGrp="1"/>
          </p:cNvSpPr>
          <p:nvPr>
            <p:ph idx="1"/>
          </p:nvPr>
        </p:nvSpPr>
        <p:spPr/>
        <p:txBody>
          <a:bodyPr/>
          <a:lstStyle/>
          <a:p>
            <a:pPr>
              <a:lnSpc>
                <a:spcPct val="150000"/>
              </a:lnSpc>
            </a:pPr>
            <a:r>
              <a:rPr lang="en-US" dirty="0"/>
              <a:t>Training officers in crisis intervention and educating them about suicide and sexual assault can help in avoiding sexual assault in prisons.</a:t>
            </a:r>
          </a:p>
          <a:p>
            <a:pPr>
              <a:lnSpc>
                <a:spcPct val="150000"/>
              </a:lnSpc>
            </a:pPr>
            <a:r>
              <a:rPr lang="en-US" dirty="0"/>
              <a:t>This is done by improving the officer’s interactions with inmates. The officers engage the inmates such that the inmates avoid stress and frustrations that would provoke them to commit violent acts (Hensley, 2002).  </a:t>
            </a:r>
          </a:p>
          <a:p>
            <a:pPr>
              <a:lnSpc>
                <a:spcPct val="150000"/>
              </a:lnSpc>
            </a:pPr>
            <a:r>
              <a:rPr lang="en-US" dirty="0"/>
              <a:t>Officers should be taught how to resolve intense calm situations and how to respond to symptoms of mental illness and sexual victimization (Beck et al., 2013).</a:t>
            </a:r>
          </a:p>
          <a:p>
            <a:endParaRPr lang="en-US" dirty="0"/>
          </a:p>
        </p:txBody>
      </p:sp>
    </p:spTree>
    <p:extLst>
      <p:ext uri="{BB962C8B-B14F-4D97-AF65-F5344CB8AC3E}">
        <p14:creationId xmlns:p14="http://schemas.microsoft.com/office/powerpoint/2010/main" val="23876645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Training officers in crisis intervention</a:t>
            </a:r>
          </a:p>
        </p:txBody>
      </p:sp>
      <p:sp>
        <p:nvSpPr>
          <p:cNvPr id="3" name="Content Placeholder 2"/>
          <p:cNvSpPr>
            <a:spLocks noGrp="1"/>
          </p:cNvSpPr>
          <p:nvPr>
            <p:ph idx="1"/>
          </p:nvPr>
        </p:nvSpPr>
        <p:spPr/>
        <p:txBody>
          <a:bodyPr/>
          <a:lstStyle/>
          <a:p>
            <a:pPr>
              <a:lnSpc>
                <a:spcPct val="150000"/>
              </a:lnSpc>
            </a:pPr>
            <a:r>
              <a:rPr lang="en-US" dirty="0"/>
              <a:t>Training officers in crisis intervention and educating them about suicide and sexual assault can help in avoiding sexual assault in prisons.</a:t>
            </a:r>
          </a:p>
          <a:p>
            <a:pPr>
              <a:lnSpc>
                <a:spcPct val="150000"/>
              </a:lnSpc>
            </a:pPr>
            <a:r>
              <a:rPr lang="en-US" dirty="0"/>
              <a:t>This is done by improving the officer’s interactions with inmates. The officers engage the inmates such that the inmates avoid stress and frustrations that would provoke them to commit violent acts (Hensley, 2002).  </a:t>
            </a:r>
          </a:p>
          <a:p>
            <a:pPr>
              <a:lnSpc>
                <a:spcPct val="150000"/>
              </a:lnSpc>
            </a:pPr>
            <a:r>
              <a:rPr lang="en-US" dirty="0"/>
              <a:t>Officers should be taught how to resolve intense calm situations and how to respond to symptoms of mental illness and sexual victimization (Beck et al., 2013).</a:t>
            </a:r>
          </a:p>
          <a:p>
            <a:endParaRPr lang="en-US" dirty="0"/>
          </a:p>
        </p:txBody>
      </p:sp>
    </p:spTree>
    <p:extLst>
      <p:ext uri="{BB962C8B-B14F-4D97-AF65-F5344CB8AC3E}">
        <p14:creationId xmlns:p14="http://schemas.microsoft.com/office/powerpoint/2010/main" val="31353793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Punishing the perpetrators </a:t>
            </a:r>
            <a:endParaRPr lang="en-US" dirty="0"/>
          </a:p>
        </p:txBody>
      </p:sp>
      <p:sp>
        <p:nvSpPr>
          <p:cNvPr id="3" name="Content Placeholder 2"/>
          <p:cNvSpPr>
            <a:spLocks noGrp="1"/>
          </p:cNvSpPr>
          <p:nvPr>
            <p:ph idx="1"/>
          </p:nvPr>
        </p:nvSpPr>
        <p:spPr>
          <a:xfrm>
            <a:off x="677334" y="1645921"/>
            <a:ext cx="8596668" cy="4395442"/>
          </a:xfrm>
        </p:spPr>
        <p:txBody>
          <a:bodyPr>
            <a:normAutofit/>
          </a:bodyPr>
          <a:lstStyle/>
          <a:p>
            <a:pPr>
              <a:lnSpc>
                <a:spcPct val="150000"/>
              </a:lnSpc>
            </a:pPr>
            <a:r>
              <a:rPr lang="en-US" dirty="0"/>
              <a:t>Many inmates, especially women, are sexually harassed by the staff and prison officers in silence.</a:t>
            </a:r>
          </a:p>
          <a:p>
            <a:pPr>
              <a:lnSpc>
                <a:spcPct val="150000"/>
              </a:lnSpc>
            </a:pPr>
            <a:r>
              <a:rPr lang="en-US" dirty="0"/>
              <a:t>Such inmates may be intimidated not to report those cases for fear of retaliation from the prison officers (Wolff et al. 2007).</a:t>
            </a:r>
          </a:p>
          <a:p>
            <a:pPr>
              <a:lnSpc>
                <a:spcPct val="150000"/>
              </a:lnSpc>
            </a:pPr>
            <a:r>
              <a:rPr lang="en-US" dirty="0"/>
              <a:t>Officers can be vindictive, and many women fear to report such cases.  The threat of retaliation undermines reporting rates for inmates who suffer sexual violence.</a:t>
            </a:r>
          </a:p>
          <a:p>
            <a:pPr>
              <a:lnSpc>
                <a:spcPct val="150000"/>
              </a:lnSpc>
            </a:pPr>
            <a:r>
              <a:rPr lang="en-US" dirty="0"/>
              <a:t>Measures should be put in place to ensure that any officer found committing sexual acts with prisoners is reprimanded and punished.</a:t>
            </a:r>
          </a:p>
          <a:p>
            <a:endParaRPr lang="en-US" dirty="0"/>
          </a:p>
        </p:txBody>
      </p:sp>
    </p:spTree>
    <p:extLst>
      <p:ext uri="{BB962C8B-B14F-4D97-AF65-F5344CB8AC3E}">
        <p14:creationId xmlns:p14="http://schemas.microsoft.com/office/powerpoint/2010/main" val="2986695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Sexually assaulted woman </a:t>
            </a:r>
            <a:endParaRPr lang="en-US" dirty="0"/>
          </a:p>
        </p:txBody>
      </p:sp>
      <p:pic>
        <p:nvPicPr>
          <p:cNvPr id="5" name="Picture Placeholder 4"/>
          <p:cNvPicPr>
            <a:picLocks noGrp="1" noChangeAspect="1"/>
          </p:cNvPicPr>
          <p:nvPr>
            <p:ph type="pic" idx="1"/>
          </p:nvPr>
        </p:nvPicPr>
        <p:blipFill>
          <a:blip r:embed="rId2">
            <a:extLst>
              <a:ext uri="{28A0092B-C50C-407E-A947-70E740481C1C}">
                <a14:useLocalDpi xmlns:a14="http://schemas.microsoft.com/office/drawing/2010/main" val="0"/>
              </a:ext>
            </a:extLst>
          </a:blip>
          <a:srcRect t="16421" b="16421"/>
          <a:stretch>
            <a:fillRect/>
          </a:stretch>
        </p:blipFill>
        <p:spPr>
          <a:xfrm>
            <a:off x="779938" y="1005840"/>
            <a:ext cx="7710919" cy="3449478"/>
          </a:xfrm>
        </p:spPr>
      </p:pic>
      <p:sp>
        <p:nvSpPr>
          <p:cNvPr id="4" name="Text Placeholder 3"/>
          <p:cNvSpPr>
            <a:spLocks noGrp="1"/>
          </p:cNvSpPr>
          <p:nvPr>
            <p:ph type="body" sz="half" idx="2"/>
          </p:nvPr>
        </p:nvSpPr>
        <p:spPr/>
        <p:txBody>
          <a:bodyPr/>
          <a:lstStyle/>
          <a:p>
            <a:endParaRPr lang="en-US" dirty="0"/>
          </a:p>
        </p:txBody>
      </p:sp>
    </p:spTree>
    <p:extLst>
      <p:ext uri="{BB962C8B-B14F-4D97-AF65-F5344CB8AC3E}">
        <p14:creationId xmlns:p14="http://schemas.microsoft.com/office/powerpoint/2010/main" val="14030919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Opening new avenues for identifying and reporting violence</a:t>
            </a:r>
          </a:p>
        </p:txBody>
      </p:sp>
      <p:sp>
        <p:nvSpPr>
          <p:cNvPr id="3" name="Content Placeholder 2"/>
          <p:cNvSpPr>
            <a:spLocks noGrp="1"/>
          </p:cNvSpPr>
          <p:nvPr>
            <p:ph idx="1"/>
          </p:nvPr>
        </p:nvSpPr>
        <p:spPr/>
        <p:txBody>
          <a:bodyPr/>
          <a:lstStyle/>
          <a:p>
            <a:r>
              <a:rPr lang="en-US" dirty="0"/>
              <a:t>Prisons should improve the channel of communication to know the issues that affect the prisoners.</a:t>
            </a:r>
          </a:p>
          <a:p>
            <a:r>
              <a:rPr lang="en-US" dirty="0"/>
              <a:t>Prisoners should be able to communicate their problems without fear.</a:t>
            </a:r>
          </a:p>
          <a:p>
            <a:r>
              <a:rPr lang="en-US" dirty="0"/>
              <a:t>Prisons can conduct secret surveys without exposing specific inmates (Wolff et al. 2007).</a:t>
            </a:r>
          </a:p>
          <a:p>
            <a:r>
              <a:rPr lang="en-US" dirty="0"/>
              <a:t>This will ensure that the inmates are free to express themselves and the tribulations they face without fearing retaliation from the prison officers.</a:t>
            </a:r>
          </a:p>
          <a:p>
            <a:r>
              <a:rPr lang="en-US" dirty="0"/>
              <a:t>This can be done by hiring former inmates to work in prisons to help identify abusive behaviors. </a:t>
            </a:r>
          </a:p>
          <a:p>
            <a:endParaRPr lang="en-US" dirty="0"/>
          </a:p>
        </p:txBody>
      </p:sp>
    </p:spTree>
    <p:extLst>
      <p:ext uri="{BB962C8B-B14F-4D97-AF65-F5344CB8AC3E}">
        <p14:creationId xmlns:p14="http://schemas.microsoft.com/office/powerpoint/2010/main" val="27207522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Opening new avenues for identifying and reporting </a:t>
            </a:r>
            <a:r>
              <a:rPr lang="en-US" dirty="0" smtClean="0"/>
              <a:t>violence </a:t>
            </a:r>
            <a:r>
              <a:rPr lang="en-US" dirty="0" err="1" smtClean="0"/>
              <a:t>cont</a:t>
            </a:r>
            <a:r>
              <a:rPr lang="en-US" dirty="0" smtClean="0"/>
              <a:t>…</a:t>
            </a:r>
            <a:endParaRPr lang="en-US" dirty="0"/>
          </a:p>
        </p:txBody>
      </p:sp>
      <p:sp>
        <p:nvSpPr>
          <p:cNvPr id="3" name="Content Placeholder 2"/>
          <p:cNvSpPr>
            <a:spLocks noGrp="1"/>
          </p:cNvSpPr>
          <p:nvPr>
            <p:ph idx="1"/>
          </p:nvPr>
        </p:nvSpPr>
        <p:spPr/>
        <p:txBody>
          <a:bodyPr/>
          <a:lstStyle/>
          <a:p>
            <a:pPr>
              <a:lnSpc>
                <a:spcPct val="150000"/>
              </a:lnSpc>
            </a:pPr>
            <a:r>
              <a:rPr lang="en-US" dirty="0"/>
              <a:t>Inmates and staff should be educated about the high cost of sexual abuse. They should be trained on how to recognize and prevent sexual assault in prisons.</a:t>
            </a:r>
          </a:p>
          <a:p>
            <a:pPr>
              <a:lnSpc>
                <a:spcPct val="150000"/>
              </a:lnSpc>
            </a:pPr>
            <a:r>
              <a:rPr lang="en-US" dirty="0"/>
              <a:t>Inmates should be empowered that that not ask for sexual favors from the staff do privileges.</a:t>
            </a:r>
          </a:p>
          <a:p>
            <a:pPr>
              <a:lnSpc>
                <a:spcPct val="150000"/>
              </a:lnSpc>
            </a:pPr>
            <a:r>
              <a:rPr lang="en-US" dirty="0"/>
              <a:t>They should be assured that if they report threats or cases of sexual abuse by staff or other inmates, their claims will be investigated, and they will be protected from retaliation by the perpetrators (Hensley, 2002). </a:t>
            </a:r>
          </a:p>
        </p:txBody>
      </p:sp>
    </p:spTree>
    <p:extLst>
      <p:ext uri="{BB962C8B-B14F-4D97-AF65-F5344CB8AC3E}">
        <p14:creationId xmlns:p14="http://schemas.microsoft.com/office/powerpoint/2010/main" val="26723189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Reducing the prisoner population</a:t>
            </a:r>
          </a:p>
        </p:txBody>
      </p:sp>
      <p:sp>
        <p:nvSpPr>
          <p:cNvPr id="3" name="Content Placeholder 2"/>
          <p:cNvSpPr>
            <a:spLocks noGrp="1"/>
          </p:cNvSpPr>
          <p:nvPr>
            <p:ph idx="1"/>
          </p:nvPr>
        </p:nvSpPr>
        <p:spPr>
          <a:xfrm>
            <a:off x="677334" y="1580607"/>
            <a:ext cx="8596668" cy="4460756"/>
          </a:xfrm>
        </p:spPr>
        <p:txBody>
          <a:bodyPr/>
          <a:lstStyle/>
          <a:p>
            <a:pPr>
              <a:lnSpc>
                <a:spcPct val="150000"/>
              </a:lnSpc>
            </a:pPr>
            <a:r>
              <a:rPr lang="en-US" dirty="0"/>
              <a:t>Prison overcrowding is a big issue in our prisons today. Most of the jails carry more inmates than recommended (</a:t>
            </a:r>
            <a:r>
              <a:rPr lang="en-US" dirty="0" err="1"/>
              <a:t>Alarid</a:t>
            </a:r>
            <a:r>
              <a:rPr lang="en-US" dirty="0"/>
              <a:t>, 2000).</a:t>
            </a:r>
          </a:p>
          <a:p>
            <a:pPr>
              <a:lnSpc>
                <a:spcPct val="150000"/>
              </a:lnSpc>
            </a:pPr>
            <a:r>
              <a:rPr lang="en-US" dirty="0"/>
              <a:t>Prison overcrowding perpetrates sexual assault among inmates in that it makes it difficult for the prison staff to monitor all of them.</a:t>
            </a:r>
          </a:p>
          <a:p>
            <a:pPr>
              <a:lnSpc>
                <a:spcPct val="150000"/>
              </a:lnSpc>
            </a:pPr>
            <a:r>
              <a:rPr lang="en-US" dirty="0"/>
              <a:t>Overcrowded cells encourage sexual assault for prisoners, especially rape.</a:t>
            </a:r>
          </a:p>
          <a:p>
            <a:pPr>
              <a:lnSpc>
                <a:spcPct val="150000"/>
              </a:lnSpc>
            </a:pPr>
            <a:r>
              <a:rPr lang="en-US" dirty="0"/>
              <a:t>Prison overcrowding perpetrates not only sexual violence but also other criminal activities.</a:t>
            </a:r>
          </a:p>
          <a:p>
            <a:endParaRPr lang="en-US" dirty="0"/>
          </a:p>
        </p:txBody>
      </p:sp>
    </p:spTree>
    <p:extLst>
      <p:ext uri="{BB962C8B-B14F-4D97-AF65-F5344CB8AC3E}">
        <p14:creationId xmlns:p14="http://schemas.microsoft.com/office/powerpoint/2010/main" val="26180886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Isolating prisoners who are at a greater risk of sexual assault</a:t>
            </a:r>
          </a:p>
        </p:txBody>
      </p:sp>
      <p:sp>
        <p:nvSpPr>
          <p:cNvPr id="3" name="Content Placeholder 2"/>
          <p:cNvSpPr>
            <a:spLocks noGrp="1"/>
          </p:cNvSpPr>
          <p:nvPr>
            <p:ph idx="1"/>
          </p:nvPr>
        </p:nvSpPr>
        <p:spPr>
          <a:xfrm>
            <a:off x="677334" y="1930400"/>
            <a:ext cx="8596668" cy="4470400"/>
          </a:xfrm>
        </p:spPr>
        <p:txBody>
          <a:bodyPr>
            <a:normAutofit/>
          </a:bodyPr>
          <a:lstStyle/>
          <a:p>
            <a:pPr>
              <a:lnSpc>
                <a:spcPct val="150000"/>
              </a:lnSpc>
            </a:pPr>
            <a:r>
              <a:rPr lang="en-US" dirty="0"/>
              <a:t>Women and young men, transgender, and gay men have been identified as being at the risk of sexual assault.</a:t>
            </a:r>
          </a:p>
          <a:p>
            <a:pPr>
              <a:lnSpc>
                <a:spcPct val="150000"/>
              </a:lnSpc>
            </a:pPr>
            <a:r>
              <a:rPr lang="en-US" dirty="0"/>
              <a:t>Other categories of high-risk people include those with a history of mental illness, those who were convicted of non-violent crimes, and those with intellectual disabilities.</a:t>
            </a:r>
          </a:p>
          <a:p>
            <a:pPr>
              <a:lnSpc>
                <a:spcPct val="150000"/>
              </a:lnSpc>
            </a:pPr>
            <a:r>
              <a:rPr lang="en-US" dirty="0" err="1"/>
              <a:t>Alarid</a:t>
            </a:r>
            <a:r>
              <a:rPr lang="en-US" dirty="0"/>
              <a:t> (2000) opines that these categories of people should be kept in detention out of prison. </a:t>
            </a:r>
          </a:p>
          <a:p>
            <a:pPr>
              <a:lnSpc>
                <a:spcPct val="150000"/>
              </a:lnSpc>
            </a:pPr>
            <a:r>
              <a:rPr lang="en-US" dirty="0"/>
              <a:t>Such people are at high risk of being subjected to unconsented sex (rape) by the prisoners, and they should be prevented from such.</a:t>
            </a:r>
          </a:p>
        </p:txBody>
      </p:sp>
    </p:spTree>
    <p:extLst>
      <p:ext uri="{BB962C8B-B14F-4D97-AF65-F5344CB8AC3E}">
        <p14:creationId xmlns:p14="http://schemas.microsoft.com/office/powerpoint/2010/main" val="39033035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Providing information </a:t>
            </a:r>
            <a:r>
              <a:rPr lang="en-US" dirty="0" smtClean="0"/>
              <a:t>to inmates </a:t>
            </a:r>
            <a:r>
              <a:rPr lang="en-US" dirty="0"/>
              <a:t>when they enter prison</a:t>
            </a:r>
          </a:p>
        </p:txBody>
      </p:sp>
      <p:sp>
        <p:nvSpPr>
          <p:cNvPr id="3" name="Content Placeholder 2"/>
          <p:cNvSpPr>
            <a:spLocks noGrp="1"/>
          </p:cNvSpPr>
          <p:nvPr>
            <p:ph idx="1"/>
          </p:nvPr>
        </p:nvSpPr>
        <p:spPr/>
        <p:txBody>
          <a:bodyPr/>
          <a:lstStyle/>
          <a:p>
            <a:pPr>
              <a:lnSpc>
                <a:spcPct val="150000"/>
              </a:lnSpc>
            </a:pPr>
            <a:r>
              <a:rPr lang="en-US" dirty="0"/>
              <a:t>New inmates should be provided with relevant information about sexual violence.</a:t>
            </a:r>
          </a:p>
          <a:p>
            <a:pPr>
              <a:lnSpc>
                <a:spcPct val="150000"/>
              </a:lnSpc>
            </a:pPr>
            <a:r>
              <a:rPr lang="en-US" dirty="0"/>
              <a:t>The information should entail how they can request assistance if they face or are in danger of being sexually abused (</a:t>
            </a:r>
            <a:r>
              <a:rPr lang="en-US" dirty="0" err="1"/>
              <a:t>Alarid</a:t>
            </a:r>
            <a:r>
              <a:rPr lang="en-US" dirty="0"/>
              <a:t>, 2000).</a:t>
            </a:r>
          </a:p>
          <a:p>
            <a:pPr>
              <a:lnSpc>
                <a:spcPct val="150000"/>
              </a:lnSpc>
            </a:pPr>
            <a:r>
              <a:rPr lang="en-US" dirty="0"/>
              <a:t>This will help in keeping the inmates informed and may become the whistleblowers of sexual acts in prison.</a:t>
            </a:r>
          </a:p>
          <a:p>
            <a:pPr>
              <a:lnSpc>
                <a:spcPct val="150000"/>
              </a:lnSpc>
            </a:pPr>
            <a:r>
              <a:rPr lang="en-US" dirty="0"/>
              <a:t>The information can include stories of ways other people have survived sexual assaults. </a:t>
            </a:r>
          </a:p>
          <a:p>
            <a:endParaRPr lang="en-US" dirty="0"/>
          </a:p>
          <a:p>
            <a:endParaRPr lang="en-US" dirty="0"/>
          </a:p>
          <a:p>
            <a:endParaRPr lang="en-US" dirty="0"/>
          </a:p>
          <a:p>
            <a:endParaRPr lang="en-US" dirty="0"/>
          </a:p>
          <a:p>
            <a:endParaRPr lang="en-US" dirty="0"/>
          </a:p>
          <a:p>
            <a:endParaRPr lang="en-US" dirty="0"/>
          </a:p>
        </p:txBody>
      </p:sp>
    </p:spTree>
    <p:extLst>
      <p:ext uri="{BB962C8B-B14F-4D97-AF65-F5344CB8AC3E}">
        <p14:creationId xmlns:p14="http://schemas.microsoft.com/office/powerpoint/2010/main" val="392721505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Conclusion </a:t>
            </a:r>
            <a:endParaRPr lang="en-US" dirty="0"/>
          </a:p>
        </p:txBody>
      </p:sp>
      <p:sp>
        <p:nvSpPr>
          <p:cNvPr id="3" name="Content Placeholder 2"/>
          <p:cNvSpPr>
            <a:spLocks noGrp="1"/>
          </p:cNvSpPr>
          <p:nvPr>
            <p:ph idx="1"/>
          </p:nvPr>
        </p:nvSpPr>
        <p:spPr>
          <a:xfrm>
            <a:off x="677334" y="1240972"/>
            <a:ext cx="8596668" cy="5355772"/>
          </a:xfrm>
        </p:spPr>
        <p:txBody>
          <a:bodyPr>
            <a:normAutofit lnSpcReduction="10000"/>
          </a:bodyPr>
          <a:lstStyle/>
          <a:p>
            <a:pPr>
              <a:lnSpc>
                <a:spcPct val="150000"/>
              </a:lnSpc>
            </a:pPr>
            <a:r>
              <a:rPr lang="en-US" dirty="0"/>
              <a:t>Sexual assault is a prevalent problem in almost all prisons worldwide.</a:t>
            </a:r>
          </a:p>
          <a:p>
            <a:pPr>
              <a:lnSpc>
                <a:spcPct val="150000"/>
              </a:lnSpc>
            </a:pPr>
            <a:r>
              <a:rPr lang="en-US" dirty="0"/>
              <a:t>Sexual assault worsens the living conditions of the inmates as they have to endure this cruel act.</a:t>
            </a:r>
          </a:p>
          <a:p>
            <a:pPr>
              <a:lnSpc>
                <a:spcPct val="150000"/>
              </a:lnSpc>
            </a:pPr>
            <a:r>
              <a:rPr lang="en-US" dirty="0"/>
              <a:t>Administrators and criminal justice system should implement measures that prevent inmates from being sexually harassed by the inmates or the prison staff.</a:t>
            </a:r>
          </a:p>
          <a:p>
            <a:pPr>
              <a:lnSpc>
                <a:spcPct val="150000"/>
              </a:lnSpc>
            </a:pPr>
            <a:r>
              <a:rPr lang="en-US" dirty="0"/>
              <a:t>This presentation has given some of the ways in which sexual prison could be avoided.</a:t>
            </a:r>
          </a:p>
          <a:p>
            <a:pPr>
              <a:lnSpc>
                <a:spcPct val="150000"/>
              </a:lnSpc>
            </a:pPr>
            <a:r>
              <a:rPr lang="en-US" dirty="0"/>
              <a:t>Prisons should be properly designed to enable easy monitoring of inmates, surveillance cameras should be installed, prison supervision should be improved, reducing prison population among others are possible measures that can be implemented to avoid this cruel act.</a:t>
            </a:r>
          </a:p>
          <a:p>
            <a:endParaRPr lang="en-US" dirty="0"/>
          </a:p>
          <a:p>
            <a:endParaRPr lang="en-US" dirty="0"/>
          </a:p>
        </p:txBody>
      </p:sp>
    </p:spTree>
    <p:extLst>
      <p:ext uri="{BB962C8B-B14F-4D97-AF65-F5344CB8AC3E}">
        <p14:creationId xmlns:p14="http://schemas.microsoft.com/office/powerpoint/2010/main" val="244372177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References </a:t>
            </a:r>
            <a:endParaRPr lang="en-US" dirty="0"/>
          </a:p>
        </p:txBody>
      </p:sp>
      <p:sp>
        <p:nvSpPr>
          <p:cNvPr id="3" name="Content Placeholder 2"/>
          <p:cNvSpPr>
            <a:spLocks noGrp="1"/>
          </p:cNvSpPr>
          <p:nvPr>
            <p:ph idx="1"/>
          </p:nvPr>
        </p:nvSpPr>
        <p:spPr>
          <a:xfrm>
            <a:off x="677334" y="1658983"/>
            <a:ext cx="8596668" cy="4911634"/>
          </a:xfrm>
        </p:spPr>
        <p:txBody>
          <a:bodyPr>
            <a:normAutofit/>
          </a:bodyPr>
          <a:lstStyle/>
          <a:p>
            <a:pPr>
              <a:lnSpc>
                <a:spcPct val="150000"/>
              </a:lnSpc>
            </a:pPr>
            <a:r>
              <a:rPr lang="en-US" dirty="0" err="1"/>
              <a:t>Alarid</a:t>
            </a:r>
            <a:r>
              <a:rPr lang="en-US" dirty="0"/>
              <a:t>, L. F. (2000). Sexual assault and coercion among incarcerated women prisoners: Excerpts from prison letters. The Prison Journal, 80(4), 391-406.</a:t>
            </a:r>
          </a:p>
          <a:p>
            <a:pPr>
              <a:lnSpc>
                <a:spcPct val="150000"/>
              </a:lnSpc>
            </a:pPr>
            <a:r>
              <a:rPr lang="en-US" dirty="0"/>
              <a:t>Beck, A., </a:t>
            </a:r>
            <a:r>
              <a:rPr lang="en-US" dirty="0" err="1"/>
              <a:t>Berzofsky</a:t>
            </a:r>
            <a:r>
              <a:rPr lang="en-US" dirty="0"/>
              <a:t>, M., Caspar, R., &amp; Krebs, C. (2013). Sexual victimization in prisons and jails reported by inmates, 2011–12.</a:t>
            </a:r>
          </a:p>
          <a:p>
            <a:pPr>
              <a:lnSpc>
                <a:spcPct val="150000"/>
              </a:lnSpc>
            </a:pPr>
            <a:r>
              <a:rPr lang="en-US" dirty="0" err="1"/>
              <a:t>Bowker</a:t>
            </a:r>
            <a:r>
              <a:rPr lang="en-US" dirty="0"/>
              <a:t>, L. H. (1980). Prison victimization. New York: Elsevier.</a:t>
            </a:r>
          </a:p>
          <a:p>
            <a:pPr>
              <a:lnSpc>
                <a:spcPct val="150000"/>
              </a:lnSpc>
            </a:pPr>
            <a:r>
              <a:rPr lang="en-US" dirty="0"/>
              <a:t>Hensley, C. (Ed.). (2002). Prison sex: Practice and policy. Lynne </a:t>
            </a:r>
            <a:r>
              <a:rPr lang="en-US" dirty="0" err="1"/>
              <a:t>Rienner</a:t>
            </a:r>
            <a:r>
              <a:rPr lang="en-US" dirty="0"/>
              <a:t> Publishers.</a:t>
            </a:r>
          </a:p>
          <a:p>
            <a:pPr>
              <a:lnSpc>
                <a:spcPct val="150000"/>
              </a:lnSpc>
            </a:pPr>
            <a:r>
              <a:rPr lang="en-US" dirty="0"/>
              <a:t>Wolff, N., Blitz, C. L., Shi, J., Siegel, J., &amp; Bachman, R. (2007). Physical violence inside prisons: Rates of victimization. Criminal justice and behavior, 34(5), 588-599.</a:t>
            </a:r>
          </a:p>
          <a:p>
            <a:endParaRPr lang="en-US" dirty="0"/>
          </a:p>
        </p:txBody>
      </p:sp>
    </p:spTree>
    <p:extLst>
      <p:ext uri="{BB962C8B-B14F-4D97-AF65-F5344CB8AC3E}">
        <p14:creationId xmlns:p14="http://schemas.microsoft.com/office/powerpoint/2010/main" val="3325373466"/>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25</TotalTime>
  <Words>1512</Words>
  <Application>Microsoft Office PowerPoint</Application>
  <PresentationFormat>Widescreen</PresentationFormat>
  <Paragraphs>86</Paragraphs>
  <Slides>17</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17</vt:i4>
      </vt:variant>
    </vt:vector>
  </HeadingPairs>
  <TitlesOfParts>
    <vt:vector size="21" baseType="lpstr">
      <vt:lpstr>Arial</vt:lpstr>
      <vt:lpstr>Trebuchet MS</vt:lpstr>
      <vt:lpstr>Wingdings 3</vt:lpstr>
      <vt:lpstr>Facet</vt:lpstr>
      <vt:lpstr>How to avoid sexual assault between inmates in prison Student’s Name Institutional Affiliation  </vt:lpstr>
      <vt:lpstr>Introduction </vt:lpstr>
      <vt:lpstr>Improving supervision </vt:lpstr>
      <vt:lpstr>Proper jail design </vt:lpstr>
      <vt:lpstr>Installing surveillance cameras</vt:lpstr>
      <vt:lpstr>Installing surveillance cameras cont…</vt:lpstr>
      <vt:lpstr>Training officers in crisis intervention</vt:lpstr>
      <vt:lpstr>Training officers in crisis intervention</vt:lpstr>
      <vt:lpstr>Punishing the perpetrators </vt:lpstr>
      <vt:lpstr>Sexually assaulted woman </vt:lpstr>
      <vt:lpstr>Opening new avenues for identifying and reporting violence</vt:lpstr>
      <vt:lpstr>Opening new avenues for identifying and reporting violence cont…</vt:lpstr>
      <vt:lpstr>Reducing the prisoner population</vt:lpstr>
      <vt:lpstr>Isolating prisoners who are at a greater risk of sexual assault</vt:lpstr>
      <vt:lpstr>Providing information to inmates when they enter prison</vt:lpstr>
      <vt:lpstr>Conclusion </vt:lpstr>
      <vt:lpstr>References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How to avoid sexual assault between inmates in prison</dc:title>
  <dc:creator>hp</dc:creator>
  <cp:lastModifiedBy>hp</cp:lastModifiedBy>
  <cp:revision>4</cp:revision>
  <dcterms:created xsi:type="dcterms:W3CDTF">2020-03-07T11:02:34Z</dcterms:created>
  <dcterms:modified xsi:type="dcterms:W3CDTF">2020-03-07T11:28:33Z</dcterms:modified>
</cp:coreProperties>
</file>